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9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9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45" r:id="rId260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60" Type="http://schemas.openxmlformats.org/officeDocument/2006/relationships/slide" Target="slides/slide190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9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6" name="Shape 5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7" name="Google Shape;5417;p190:notes"/>
          <p:cNvSpPr txBox="1"/>
          <p:nvPr/>
        </p:nvSpPr>
        <p:spPr>
          <a:xfrm>
            <a:off x="3881437" y="8686511"/>
            <a:ext cx="29724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b" bIns="40725" lIns="81475" spcFirstLastPara="1" rIns="81475" wrap="square" tIns="40725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8" name="Google Shape;5418;p190:notes"/>
          <p:cNvSpPr/>
          <p:nvPr/>
        </p:nvSpPr>
        <p:spPr>
          <a:xfrm>
            <a:off x="1008529" y="632114"/>
            <a:ext cx="4034100" cy="31173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0725" lIns="81475" spcFirstLastPara="1" rIns="81475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9" name="Google Shape;5419;p190:notes"/>
          <p:cNvSpPr txBox="1"/>
          <p:nvPr/>
        </p:nvSpPr>
        <p:spPr>
          <a:xfrm>
            <a:off x="605118" y="3948545"/>
            <a:ext cx="48408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725" lIns="81475" spcFirstLastPara="1" rIns="81475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0" name="Google Shape;5420;p190:notes"/>
          <p:cNvSpPr txBox="1"/>
          <p:nvPr>
            <p:ph idx="1" type="body"/>
          </p:nvPr>
        </p:nvSpPr>
        <p:spPr>
          <a:xfrm>
            <a:off x="686360" y="4342534"/>
            <a:ext cx="5482500" cy="41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475" lIns="81475" spcFirstLastPara="1" rIns="81475" wrap="square" tIns="814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21" name="Google Shape;5421;p190:notes"/>
          <p:cNvSpPr/>
          <p:nvPr>
            <p:ph idx="2" type="sldImg"/>
          </p:nvPr>
        </p:nvSpPr>
        <p:spPr>
          <a:xfrm>
            <a:off x="471663" y="694170"/>
            <a:ext cx="5910300" cy="342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notesSlide" Target="../notesSlides/notesSlide190.xml"/><Relationship Id="rId3" Type="http://schemas.openxmlformats.org/officeDocument/2006/relationships/image" Target="../media/image280.png"/></Relationships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22" name="Shape 5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3" name="Google Shape;5423;p746"/>
          <p:cNvSpPr txBox="1"/>
          <p:nvPr/>
        </p:nvSpPr>
        <p:spPr>
          <a:xfrm>
            <a:off x="414720" y="186859"/>
            <a:ext cx="74649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00" lIns="76025" spcFirstLastPara="1" rIns="76025" wrap="square" tIns="38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1" lang="zh-CN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is PLACENTA PREVIA?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4" name="Google Shape;5424;p746"/>
          <p:cNvSpPr txBox="1"/>
          <p:nvPr/>
        </p:nvSpPr>
        <p:spPr>
          <a:xfrm>
            <a:off x="414720" y="1409548"/>
            <a:ext cx="7464900" cy="30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000" lIns="76025" spcFirstLastPara="1" rIns="76025" wrap="square" tIns="380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0" i="0" lang="zh-C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	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0" i="0" lang="zh-C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	The placenta is </a:t>
            </a:r>
            <a:r>
              <a:rPr b="0" i="0" lang="zh-CN" sz="3300" u="none" cap="none" strike="noStrike">
                <a:solidFill>
                  <a:srgbClr val="0084D1"/>
                </a:solidFill>
                <a:latin typeface="Arial"/>
                <a:ea typeface="Arial"/>
                <a:cs typeface="Arial"/>
                <a:sym typeface="Arial"/>
              </a:rPr>
              <a:t>implanted in the lower uterine segment </a:t>
            </a:r>
            <a:r>
              <a:rPr b="0" i="0" lang="zh-C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 or near the internal os of the cervix. This </a:t>
            </a:r>
            <a:r>
              <a:rPr b="0" i="0" lang="zh-CN" sz="3300" u="none" cap="none" strike="noStrike">
                <a:solidFill>
                  <a:srgbClr val="0084D1"/>
                </a:solidFill>
                <a:latin typeface="Arial"/>
                <a:ea typeface="Arial"/>
                <a:cs typeface="Arial"/>
                <a:sym typeface="Arial"/>
              </a:rPr>
              <a:t>occurs in 0.005 percent of pregnancies </a:t>
            </a:r>
            <a:r>
              <a:rPr b="0" i="0" lang="zh-C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 has a </a:t>
            </a:r>
            <a:r>
              <a:rPr b="0" i="0" lang="zh-CN" sz="3300" u="none" cap="none" strike="noStrike">
                <a:solidFill>
                  <a:srgbClr val="0084D1"/>
                </a:solidFill>
                <a:latin typeface="Arial"/>
                <a:ea typeface="Arial"/>
                <a:cs typeface="Arial"/>
                <a:sym typeface="Arial"/>
              </a:rPr>
              <a:t>re-occurrence rate of 4 to 8 percent.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